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2"/>
  </p:notesMasterIdLst>
  <p:handoutMasterIdLst>
    <p:handoutMasterId r:id="rId13"/>
  </p:handoutMasterIdLst>
  <p:sldIdLst>
    <p:sldId id="262" r:id="rId2"/>
    <p:sldId id="256" r:id="rId3"/>
    <p:sldId id="257" r:id="rId4"/>
    <p:sldId id="261" r:id="rId5"/>
    <p:sldId id="260" r:id="rId6"/>
    <p:sldId id="258" r:id="rId7"/>
    <p:sldId id="259" r:id="rId8"/>
    <p:sldId id="263" r:id="rId9"/>
    <p:sldId id="264" r:id="rId10"/>
    <p:sldId id="265" r:id="rId11"/>
  </p:sldIdLst>
  <p:sldSz cx="9144000" cy="6858000" type="screen4x3"/>
  <p:notesSz cx="9996488" cy="68643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164" y="-102"/>
      </p:cViewPr>
      <p:guideLst>
        <p:guide orient="horz" pos="2160"/>
        <p:guide pos="2880"/>
      </p:guideLst>
    </p:cSldViewPr>
  </p:slideViewPr>
  <p:notesTextViewPr>
    <p:cViewPr>
      <p:scale>
        <a:sx n="1" d="1"/>
        <a:sy n="1" d="1"/>
      </p:scale>
      <p:origin x="0" y="0"/>
    </p:cViewPr>
  </p:notesTextViewPr>
  <p:notesViewPr>
    <p:cSldViewPr>
      <p:cViewPr varScale="1">
        <p:scale>
          <a:sx n="92" d="100"/>
          <a:sy n="92" d="100"/>
        </p:scale>
        <p:origin x="-1914" y="-102"/>
      </p:cViewPr>
      <p:guideLst>
        <p:guide orient="horz" pos="2162"/>
        <p:guide pos="3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31811" cy="343218"/>
          </a:xfrm>
          <a:prstGeom prst="rect">
            <a:avLst/>
          </a:prstGeom>
        </p:spPr>
        <p:txBody>
          <a:bodyPr vert="horz" lIns="96341" tIns="48171" rIns="96341" bIns="48171" rtlCol="0"/>
          <a:lstStyle>
            <a:lvl1pPr algn="l">
              <a:defRPr sz="1300"/>
            </a:lvl1pPr>
          </a:lstStyle>
          <a:p>
            <a:endParaRPr kumimoji="1" lang="ja-JP" altLang="en-US"/>
          </a:p>
        </p:txBody>
      </p:sp>
      <p:sp>
        <p:nvSpPr>
          <p:cNvPr id="4" name="フッター プレースホルダー 3"/>
          <p:cNvSpPr>
            <a:spLocks noGrp="1"/>
          </p:cNvSpPr>
          <p:nvPr>
            <p:ph type="ftr" sz="quarter" idx="2"/>
          </p:nvPr>
        </p:nvSpPr>
        <p:spPr>
          <a:xfrm>
            <a:off x="0" y="6519941"/>
            <a:ext cx="4331811" cy="343218"/>
          </a:xfrm>
          <a:prstGeom prst="rect">
            <a:avLst/>
          </a:prstGeom>
        </p:spPr>
        <p:txBody>
          <a:bodyPr vert="horz" lIns="96341" tIns="48171" rIns="96341" bIns="48171"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5662363" y="6519941"/>
            <a:ext cx="4331811" cy="343218"/>
          </a:xfrm>
          <a:prstGeom prst="rect">
            <a:avLst/>
          </a:prstGeom>
        </p:spPr>
        <p:txBody>
          <a:bodyPr vert="horz" lIns="96341" tIns="48171" rIns="96341" bIns="48171" rtlCol="0" anchor="b"/>
          <a:lstStyle>
            <a:lvl1pPr algn="r">
              <a:defRPr sz="1300"/>
            </a:lvl1pPr>
          </a:lstStyle>
          <a:p>
            <a:fld id="{5154FD60-7EA2-4438-8043-CDC5E45C35F3}" type="slidenum">
              <a:rPr kumimoji="1" lang="ja-JP" altLang="en-US" smtClean="0"/>
              <a:t>‹#›</a:t>
            </a:fld>
            <a:endParaRPr kumimoji="1" lang="ja-JP" altLang="en-US"/>
          </a:p>
        </p:txBody>
      </p:sp>
    </p:spTree>
    <p:extLst>
      <p:ext uri="{BB962C8B-B14F-4D97-AF65-F5344CB8AC3E}">
        <p14:creationId xmlns:p14="http://schemas.microsoft.com/office/powerpoint/2010/main" val="967638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32288"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62613" y="0"/>
            <a:ext cx="4332287" cy="342900"/>
          </a:xfrm>
          <a:prstGeom prst="rect">
            <a:avLst/>
          </a:prstGeom>
        </p:spPr>
        <p:txBody>
          <a:bodyPr vert="horz" lIns="91440" tIns="45720" rIns="91440" bIns="45720" rtlCol="0"/>
          <a:lstStyle>
            <a:lvl1pPr algn="r">
              <a:defRPr sz="1200"/>
            </a:lvl1pPr>
          </a:lstStyle>
          <a:p>
            <a:fld id="{6B963E31-FC40-4667-8544-43620ECA77FF}" type="datetime1">
              <a:rPr kumimoji="1" lang="ja-JP" altLang="en-US" smtClean="0"/>
              <a:t>2014/1/30</a:t>
            </a:fld>
            <a:endParaRPr kumimoji="1" lang="ja-JP" altLang="en-US"/>
          </a:p>
        </p:txBody>
      </p:sp>
      <p:sp>
        <p:nvSpPr>
          <p:cNvPr id="4" name="スライド イメージ プレースホルダー 3"/>
          <p:cNvSpPr>
            <a:spLocks noGrp="1" noRot="1" noChangeAspect="1"/>
          </p:cNvSpPr>
          <p:nvPr>
            <p:ph type="sldImg" idx="2"/>
          </p:nvPr>
        </p:nvSpPr>
        <p:spPr>
          <a:xfrm>
            <a:off x="3282950" y="514350"/>
            <a:ext cx="3432175" cy="25749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000125" y="3260725"/>
            <a:ext cx="7996238" cy="308927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19863"/>
            <a:ext cx="4332288"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62613" y="6519863"/>
            <a:ext cx="4332287" cy="342900"/>
          </a:xfrm>
          <a:prstGeom prst="rect">
            <a:avLst/>
          </a:prstGeom>
        </p:spPr>
        <p:txBody>
          <a:bodyPr vert="horz" lIns="91440" tIns="45720" rIns="91440" bIns="45720" rtlCol="0" anchor="b"/>
          <a:lstStyle>
            <a:lvl1pPr algn="r">
              <a:defRPr sz="1200"/>
            </a:lvl1pPr>
          </a:lstStyle>
          <a:p>
            <a:fld id="{C129D1AF-E018-45DB-A774-A97D8572CA01}" type="slidenum">
              <a:rPr kumimoji="1" lang="ja-JP" altLang="en-US" smtClean="0"/>
              <a:t>‹#›</a:t>
            </a:fld>
            <a:endParaRPr kumimoji="1" lang="ja-JP" altLang="en-US"/>
          </a:p>
        </p:txBody>
      </p:sp>
    </p:spTree>
    <p:extLst>
      <p:ext uri="{BB962C8B-B14F-4D97-AF65-F5344CB8AC3E}">
        <p14:creationId xmlns:p14="http://schemas.microsoft.com/office/powerpoint/2010/main" val="13585794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129D1AF-E018-45DB-A774-A97D8572CA01}" type="slidenum">
              <a:rPr kumimoji="1" lang="ja-JP" altLang="en-US" smtClean="0"/>
              <a:t>1</a:t>
            </a:fld>
            <a:endParaRPr kumimoji="1" lang="ja-JP" altLang="en-US"/>
          </a:p>
        </p:txBody>
      </p:sp>
    </p:spTree>
    <p:extLst>
      <p:ext uri="{BB962C8B-B14F-4D97-AF65-F5344CB8AC3E}">
        <p14:creationId xmlns:p14="http://schemas.microsoft.com/office/powerpoint/2010/main" val="2506674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47273E4-F923-4BA4-ACD1-47C9267B7269}" type="datetimeFigureOut">
              <a:rPr kumimoji="1" lang="ja-JP" altLang="en-US" smtClean="0"/>
              <a:t>2014/1/30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AA85D75-056E-4CF4-AD5E-7B649EA272C0}" type="slidenum">
              <a:rPr kumimoji="1" lang="ja-JP" altLang="en-US" smtClean="0"/>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47273E4-F923-4BA4-ACD1-47C9267B7269}" type="datetimeFigureOut">
              <a:rPr kumimoji="1" lang="ja-JP" altLang="en-US" smtClean="0"/>
              <a:t>2014/1/30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AA85D75-056E-4CF4-AD5E-7B649EA272C0}"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447273E4-F923-4BA4-ACD1-47C9267B7269}" type="datetimeFigureOut">
              <a:rPr kumimoji="1" lang="ja-JP" altLang="en-US" smtClean="0"/>
              <a:t>2014/1/30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AA85D75-056E-4CF4-AD5E-7B649EA272C0}" type="slidenum">
              <a:rPr kumimoji="1" lang="ja-JP" altLang="en-US" smtClean="0"/>
              <a:t>‹#›</a:t>
            </a:fld>
            <a:endParaRPr kumimoji="1" lang="ja-JP" alt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47273E4-F923-4BA4-ACD1-47C9267B7269}" type="datetimeFigureOut">
              <a:rPr kumimoji="1" lang="ja-JP" altLang="en-US" smtClean="0"/>
              <a:t>2014/1/30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AA85D75-056E-4CF4-AD5E-7B649EA272C0}" type="slidenum">
              <a:rPr kumimoji="1" lang="ja-JP" altLang="en-US" smtClean="0"/>
              <a:t>‹#›</a:t>
            </a:fld>
            <a:endParaRPr kumimoji="1" lang="ja-JP" altLang="en-US" dirty="0"/>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47273E4-F923-4BA4-ACD1-47C9267B7269}" type="datetimeFigureOut">
              <a:rPr kumimoji="1" lang="ja-JP" altLang="en-US" smtClean="0"/>
              <a:t>2014/1/30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AA85D75-056E-4CF4-AD5E-7B649EA272C0}" type="slidenum">
              <a:rPr kumimoji="1" lang="ja-JP" altLang="en-US" smtClean="0"/>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447273E4-F923-4BA4-ACD1-47C9267B7269}" type="datetimeFigureOut">
              <a:rPr kumimoji="1" lang="ja-JP" altLang="en-US" smtClean="0"/>
              <a:t>2014/1/30</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7AA85D75-056E-4CF4-AD5E-7B649EA272C0}" type="slidenum">
              <a:rPr kumimoji="1" lang="ja-JP" altLang="en-US" smtClean="0"/>
              <a:t>‹#›</a:t>
            </a:fld>
            <a:endParaRPr kumimoji="1" lang="ja-JP" altLang="en-US" dirty="0"/>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47273E4-F923-4BA4-ACD1-47C9267B7269}" type="datetimeFigureOut">
              <a:rPr kumimoji="1" lang="ja-JP" altLang="en-US" smtClean="0"/>
              <a:t>2014/1/30</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7AA85D75-056E-4CF4-AD5E-7B649EA272C0}" type="slidenum">
              <a:rPr kumimoji="1" lang="ja-JP" altLang="en-US" smtClean="0"/>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447273E4-F923-4BA4-ACD1-47C9267B7269}" type="datetimeFigureOut">
              <a:rPr kumimoji="1" lang="ja-JP" altLang="en-US" smtClean="0"/>
              <a:t>2014/1/30</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7AA85D75-056E-4CF4-AD5E-7B649EA272C0}" type="slidenum">
              <a:rPr kumimoji="1" lang="ja-JP" altLang="en-US" smtClean="0"/>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447273E4-F923-4BA4-ACD1-47C9267B7269}" type="datetimeFigureOut">
              <a:rPr kumimoji="1" lang="ja-JP" altLang="en-US" smtClean="0"/>
              <a:t>2014/1/30</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7AA85D75-056E-4CF4-AD5E-7B649EA272C0}" type="slidenum">
              <a:rPr kumimoji="1" lang="ja-JP" altLang="en-US" smtClean="0"/>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447273E4-F923-4BA4-ACD1-47C9267B7269}" type="datetimeFigureOut">
              <a:rPr kumimoji="1" lang="ja-JP" altLang="en-US" smtClean="0"/>
              <a:t>2014/1/30</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7AA85D75-056E-4CF4-AD5E-7B649EA272C0}" type="slidenum">
              <a:rPr kumimoji="1" lang="ja-JP" altLang="en-US" smtClean="0"/>
              <a:t>‹#›</a:t>
            </a:fld>
            <a:endParaRPr kumimoji="1" lang="ja-JP" alt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47273E4-F923-4BA4-ACD1-47C9267B7269}" type="datetimeFigureOut">
              <a:rPr kumimoji="1" lang="ja-JP" altLang="en-US" smtClean="0"/>
              <a:t>2014/1/30</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7AA85D75-056E-4CF4-AD5E-7B649EA272C0}" type="slidenum">
              <a:rPr kumimoji="1" lang="ja-JP" altLang="en-US" smtClean="0"/>
              <a:t>‹#›</a:t>
            </a:fld>
            <a:endParaRPr kumimoji="1" lang="ja-JP" alt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アイコンをクリックして図を追加</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47273E4-F923-4BA4-ACD1-47C9267B7269}" type="datetimeFigureOut">
              <a:rPr kumimoji="1" lang="ja-JP" altLang="en-US" smtClean="0"/>
              <a:t>2014/1/30</a:t>
            </a:fld>
            <a:endParaRPr kumimoji="1" lang="ja-JP" alt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AA85D75-056E-4CF4-AD5E-7B649EA272C0}" type="slidenum">
              <a:rPr kumimoji="1" lang="ja-JP" altLang="en-US" smtClean="0"/>
              <a:t>‹#›</a:t>
            </a:fld>
            <a:endParaRPr kumimoji="1" lang="ja-JP" alt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18037" y="1412776"/>
            <a:ext cx="8229600" cy="1108720"/>
          </a:xfrm>
        </p:spPr>
        <p:txBody>
          <a:bodyPr>
            <a:normAutofit/>
          </a:bodyPr>
          <a:lstStyle/>
          <a:p>
            <a:pPr marL="0" indent="0">
              <a:buNone/>
            </a:pPr>
            <a:r>
              <a:rPr lang="ja-JP" altLang="en-US" dirty="0" smtClean="0"/>
              <a:t>　オーストラリアンフットボール</a:t>
            </a:r>
            <a:r>
              <a:rPr lang="ja-JP" altLang="en-US" dirty="0"/>
              <a:t>は全身をくまなく使うスポーツです</a:t>
            </a:r>
            <a:r>
              <a:rPr lang="ja-JP" altLang="en-US" dirty="0" smtClean="0"/>
              <a:t>。</a:t>
            </a:r>
            <a:endParaRPr lang="en-US" altLang="ja-JP" dirty="0" smtClean="0"/>
          </a:p>
        </p:txBody>
      </p:sp>
      <p:sp>
        <p:nvSpPr>
          <p:cNvPr id="2" name="タイトル 1"/>
          <p:cNvSpPr>
            <a:spLocks noGrp="1"/>
          </p:cNvSpPr>
          <p:nvPr>
            <p:ph type="title"/>
          </p:nvPr>
        </p:nvSpPr>
        <p:spPr/>
        <p:txBody>
          <a:bodyPr>
            <a:normAutofit/>
          </a:bodyPr>
          <a:lstStyle/>
          <a:p>
            <a:r>
              <a:rPr kumimoji="1" lang="ja-JP" altLang="en-US" dirty="0" smtClean="0"/>
              <a:t>オーストラリアンフットボール</a:t>
            </a:r>
            <a:endParaRPr kumimoji="1" lang="ja-JP" altLang="en-US" dirty="0"/>
          </a:p>
        </p:txBody>
      </p:sp>
      <p:pic>
        <p:nvPicPr>
          <p:cNvPr id="1026" name="Picture 2" descr="C:\Users\Michito Sakaki\Desktop\リカバリー・クロストレーニング素材\275272-tlsgallery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395" y="2273283"/>
            <a:ext cx="1872208" cy="2687913"/>
          </a:xfrm>
          <a:prstGeom prst="rect">
            <a:avLst/>
          </a:prstGeom>
          <a:noFill/>
          <a:extLst>
            <a:ext uri="{909E8E84-426E-40DD-AFC4-6F175D3DCCD1}">
              <a14:hiddenFill xmlns:a14="http://schemas.microsoft.com/office/drawing/2010/main">
                <a:solidFill>
                  <a:srgbClr val="FFFFFF"/>
                </a:solidFill>
              </a14:hiddenFill>
            </a:ext>
          </a:extLst>
        </p:spPr>
      </p:pic>
      <p:sp>
        <p:nvSpPr>
          <p:cNvPr id="5" name="コンテンツ プレースホルダー 2"/>
          <p:cNvSpPr txBox="1">
            <a:spLocks/>
          </p:cNvSpPr>
          <p:nvPr/>
        </p:nvSpPr>
        <p:spPr>
          <a:xfrm>
            <a:off x="387240" y="5214371"/>
            <a:ext cx="8229600" cy="136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600" dirty="0">
                <a:solidFill>
                  <a:schemeClr val="tx2"/>
                </a:solidFill>
              </a:rPr>
              <a:t>　</a:t>
            </a:r>
            <a:r>
              <a:rPr lang="ja-JP" altLang="en-US" sz="1600" dirty="0" smtClean="0">
                <a:solidFill>
                  <a:schemeClr val="tx2"/>
                </a:solidFill>
              </a:rPr>
              <a:t>手やキックでパスをして、ボールを持って走ってもよく、オフサイドがないためグラウンド上をどこでも走りまわることができます。</a:t>
            </a:r>
            <a:endParaRPr lang="en-US" altLang="ja-JP" sz="1600" dirty="0" smtClean="0">
              <a:solidFill>
                <a:schemeClr val="tx2"/>
              </a:solidFill>
            </a:endParaRPr>
          </a:p>
          <a:p>
            <a:pPr marL="0" indent="0">
              <a:buFont typeface="Arial" pitchFamily="34" charset="0"/>
              <a:buNone/>
            </a:pPr>
            <a:endParaRPr lang="en-US" altLang="ja-JP" sz="800" dirty="0" smtClean="0">
              <a:solidFill>
                <a:schemeClr val="tx2"/>
              </a:solidFill>
            </a:endParaRPr>
          </a:p>
          <a:p>
            <a:pPr marL="0" indent="0">
              <a:buFont typeface="Arial" pitchFamily="34" charset="0"/>
              <a:buNone/>
            </a:pPr>
            <a:r>
              <a:rPr lang="ja-JP" altLang="en-US" sz="1600" dirty="0" smtClean="0">
                <a:solidFill>
                  <a:schemeClr val="tx2"/>
                </a:solidFill>
              </a:rPr>
              <a:t>　もともとはクリケットのオフシーズン中のトレーニングにと考えられたスポーツであるため、持久力やスキル、状況判断など、スポーツに欠かせない要素がふんだんに盛り込まれています。</a:t>
            </a:r>
            <a:endParaRPr lang="ja-JP" altLang="en-US" sz="1600" dirty="0">
              <a:solidFill>
                <a:schemeClr val="tx2"/>
              </a:solidFill>
            </a:endParaRPr>
          </a:p>
        </p:txBody>
      </p:sp>
      <p:pic>
        <p:nvPicPr>
          <p:cNvPr id="1027" name="Picture 3" descr="C:\Users\Michito Sakaki\Desktop\リカバリー・クロストレーニング素材\281558-tlsgalleryportra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73283"/>
            <a:ext cx="1944216" cy="26879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ito Sakaki\Desktop\リカバリー・クロストレーニング素材\281483_g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273283"/>
            <a:ext cx="4034810" cy="2687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501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69869" y="3501008"/>
            <a:ext cx="7526334" cy="3129797"/>
          </a:xfrm>
        </p:spPr>
        <p:txBody>
          <a:bodyPr>
            <a:normAutofit/>
          </a:bodyPr>
          <a:lstStyle/>
          <a:p>
            <a:pPr marL="0" indent="0">
              <a:buNone/>
            </a:pPr>
            <a:r>
              <a:rPr lang="ja-JP" altLang="en-US" dirty="0"/>
              <a:t>一般社団</a:t>
            </a:r>
            <a:r>
              <a:rPr lang="ja-JP" altLang="en-US" dirty="0" smtClean="0"/>
              <a:t>法人　日本</a:t>
            </a:r>
            <a:r>
              <a:rPr lang="ja-JP" altLang="en-US" dirty="0"/>
              <a:t>オーストラリアンフットボール協会　</a:t>
            </a:r>
            <a:endParaRPr lang="en-US" altLang="ja-JP" dirty="0" smtClean="0"/>
          </a:p>
          <a:p>
            <a:pPr marL="0" indent="0">
              <a:buNone/>
            </a:pPr>
            <a:r>
              <a:rPr lang="ja-JP" altLang="en-US" dirty="0" smtClean="0"/>
              <a:t>普及</a:t>
            </a:r>
            <a:r>
              <a:rPr lang="ja-JP" altLang="en-US" dirty="0"/>
              <a:t>育成部 </a:t>
            </a:r>
            <a:r>
              <a:rPr lang="ja-JP" altLang="en-US" dirty="0" smtClean="0"/>
              <a:t>　榊</a:t>
            </a:r>
            <a:r>
              <a:rPr lang="ja-JP" altLang="en-US" dirty="0"/>
              <a:t>　道人</a:t>
            </a:r>
          </a:p>
          <a:p>
            <a:pPr marL="0" indent="0">
              <a:buNone/>
            </a:pPr>
            <a:endParaRPr lang="en-US" altLang="ja-JP" dirty="0" smtClean="0"/>
          </a:p>
          <a:p>
            <a:pPr marL="0" indent="0" algn="r">
              <a:buNone/>
            </a:pPr>
            <a:r>
              <a:rPr lang="ja-JP" altLang="en-US" dirty="0" smtClean="0"/>
              <a:t>〒</a:t>
            </a:r>
            <a:r>
              <a:rPr lang="en-US" altLang="ja-JP" dirty="0"/>
              <a:t>145-0072 </a:t>
            </a:r>
            <a:r>
              <a:rPr lang="ja-JP" altLang="en-US" dirty="0"/>
              <a:t>東京都大田区田園調布本町</a:t>
            </a:r>
            <a:r>
              <a:rPr lang="en-US" altLang="ja-JP" dirty="0" smtClean="0"/>
              <a:t>27-9-101</a:t>
            </a:r>
          </a:p>
          <a:p>
            <a:pPr marL="0" indent="0" algn="r">
              <a:buNone/>
            </a:pPr>
            <a:r>
              <a:rPr lang="en-US" altLang="ja-JP" dirty="0" smtClean="0"/>
              <a:t>03-4520-9930 </a:t>
            </a:r>
            <a:endParaRPr lang="en-US" altLang="ja-JP" dirty="0"/>
          </a:p>
          <a:p>
            <a:pPr marL="0" indent="0" algn="r">
              <a:buNone/>
            </a:pPr>
            <a:r>
              <a:rPr lang="en-US" altLang="ja-JP" dirty="0" smtClean="0"/>
              <a:t>development@jafl.org </a:t>
            </a:r>
          </a:p>
          <a:p>
            <a:pPr marL="0" indent="0" algn="r">
              <a:buNone/>
            </a:pPr>
            <a:r>
              <a:rPr lang="en-US" altLang="ja-JP" dirty="0" smtClean="0"/>
              <a:t>http</a:t>
            </a:r>
            <a:r>
              <a:rPr lang="en-US" altLang="ja-JP" dirty="0"/>
              <a:t>://www.jafl.org/</a:t>
            </a:r>
          </a:p>
          <a:p>
            <a:endParaRPr kumimoji="1" lang="ja-JP" altLang="en-US" dirty="0"/>
          </a:p>
        </p:txBody>
      </p:sp>
      <p:sp>
        <p:nvSpPr>
          <p:cNvPr id="2" name="タイトル 1"/>
          <p:cNvSpPr>
            <a:spLocks noGrp="1"/>
          </p:cNvSpPr>
          <p:nvPr>
            <p:ph type="title"/>
          </p:nvPr>
        </p:nvSpPr>
        <p:spPr/>
        <p:txBody>
          <a:bodyPr/>
          <a:lstStyle/>
          <a:p>
            <a:r>
              <a:rPr lang="ja-JP" altLang="en-US" dirty="0" smtClean="0"/>
              <a:t>お問い合わせ</a:t>
            </a:r>
            <a:endParaRPr kumimoji="1" lang="ja-JP" altLang="en-US" dirty="0"/>
          </a:p>
        </p:txBody>
      </p:sp>
      <p:pic>
        <p:nvPicPr>
          <p:cNvPr id="6146" name="Picture 2" descr="C:\Users\Michito Sakaki\Desktop\2013普及育成部\play_AF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869" y="2020661"/>
            <a:ext cx="2808312" cy="1167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151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692696"/>
            <a:ext cx="7772400" cy="1470025"/>
          </a:xfrm>
        </p:spPr>
        <p:txBody>
          <a:bodyPr>
            <a:normAutofit/>
          </a:bodyPr>
          <a:lstStyle/>
          <a:p>
            <a:r>
              <a:rPr kumimoji="1" lang="en-US" altLang="ja-JP" dirty="0" smtClean="0"/>
              <a:t>AFL Japan</a:t>
            </a:r>
            <a:br>
              <a:rPr kumimoji="1" lang="en-US" altLang="ja-JP" dirty="0" smtClean="0"/>
            </a:br>
            <a:r>
              <a:rPr kumimoji="1" lang="ja-JP" altLang="en-US" dirty="0" smtClean="0"/>
              <a:t>リカバリープログラム</a:t>
            </a:r>
            <a:endParaRPr kumimoji="1" lang="ja-JP" altLang="en-US" dirty="0"/>
          </a:p>
        </p:txBody>
      </p:sp>
      <p:sp>
        <p:nvSpPr>
          <p:cNvPr id="3" name="サブタイトル 2"/>
          <p:cNvSpPr>
            <a:spLocks noGrp="1"/>
          </p:cNvSpPr>
          <p:nvPr>
            <p:ph type="subTitle" idx="1"/>
          </p:nvPr>
        </p:nvSpPr>
        <p:spPr>
          <a:xfrm>
            <a:off x="1115616" y="6093296"/>
            <a:ext cx="6912768" cy="432048"/>
          </a:xfrm>
        </p:spPr>
        <p:txBody>
          <a:bodyPr>
            <a:normAutofit/>
          </a:bodyPr>
          <a:lstStyle/>
          <a:p>
            <a:r>
              <a:rPr kumimoji="1" lang="ja-JP" altLang="en-US" sz="2000" dirty="0" smtClean="0">
                <a:solidFill>
                  <a:schemeClr val="tx2">
                    <a:lumMod val="75000"/>
                  </a:schemeClr>
                </a:solidFill>
              </a:rPr>
              <a:t>一般社団法人　</a:t>
            </a:r>
            <a:r>
              <a:rPr lang="ja-JP" altLang="en-US" sz="2000" dirty="0">
                <a:solidFill>
                  <a:schemeClr val="tx2">
                    <a:lumMod val="75000"/>
                  </a:schemeClr>
                </a:solidFill>
              </a:rPr>
              <a:t>　</a:t>
            </a:r>
            <a:r>
              <a:rPr kumimoji="1" lang="ja-JP" altLang="en-US" sz="2000" dirty="0" smtClean="0">
                <a:solidFill>
                  <a:schemeClr val="tx2">
                    <a:lumMod val="75000"/>
                  </a:schemeClr>
                </a:solidFill>
              </a:rPr>
              <a:t>日本オーストラリアンフットボール協会</a:t>
            </a:r>
            <a:endParaRPr kumimoji="1" lang="ja-JP" altLang="en-US" sz="2000" dirty="0">
              <a:solidFill>
                <a:schemeClr val="tx2">
                  <a:lumMod val="75000"/>
                </a:scheme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2564904"/>
            <a:ext cx="3050282" cy="2666367"/>
          </a:xfrm>
          <a:prstGeom prst="rect">
            <a:avLst/>
          </a:prstGeom>
        </p:spPr>
      </p:pic>
    </p:spTree>
    <p:extLst>
      <p:ext uri="{BB962C8B-B14F-4D97-AF65-F5344CB8AC3E}">
        <p14:creationId xmlns:p14="http://schemas.microsoft.com/office/powerpoint/2010/main" val="3222371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38185" y="1484784"/>
            <a:ext cx="8064896" cy="1152128"/>
          </a:xfrm>
        </p:spPr>
        <p:txBody>
          <a:bodyPr>
            <a:normAutofit/>
          </a:bodyPr>
          <a:lstStyle/>
          <a:p>
            <a:pPr marL="0" indent="0">
              <a:buNone/>
            </a:pPr>
            <a:r>
              <a:rPr lang="ja-JP" altLang="en-US" sz="2800" dirty="0" smtClean="0"/>
              <a:t>　最近</a:t>
            </a:r>
            <a:r>
              <a:rPr lang="ja-JP" altLang="en-US" sz="2800" dirty="0"/>
              <a:t>では</a:t>
            </a:r>
            <a:r>
              <a:rPr lang="ja-JP" altLang="en-US" sz="3200" u="sng" dirty="0"/>
              <a:t>完全休養</a:t>
            </a:r>
            <a:r>
              <a:rPr lang="ja-JP" altLang="en-US" sz="2800" dirty="0"/>
              <a:t>と</a:t>
            </a:r>
            <a:r>
              <a:rPr lang="ja-JP" altLang="en-US" sz="3200" u="sng" dirty="0"/>
              <a:t>積極休養</a:t>
            </a:r>
            <a:r>
              <a:rPr lang="ja-JP" altLang="en-US" sz="2800" dirty="0"/>
              <a:t>の２つの休養</a:t>
            </a:r>
            <a:r>
              <a:rPr lang="ja-JP" altLang="en-US" sz="2800" dirty="0" smtClean="0"/>
              <a:t>を</a:t>
            </a:r>
            <a:endParaRPr lang="en-US" altLang="ja-JP" sz="2800" dirty="0" smtClean="0"/>
          </a:p>
          <a:p>
            <a:pPr marL="0" indent="0">
              <a:buNone/>
            </a:pPr>
            <a:r>
              <a:rPr lang="ja-JP" altLang="en-US" sz="2800" dirty="0" smtClean="0"/>
              <a:t>うまく</a:t>
            </a:r>
            <a:r>
              <a:rPr lang="ja-JP" altLang="en-US" sz="2800" dirty="0"/>
              <a:t>コントロールするアスリートが増えてきました</a:t>
            </a:r>
            <a:r>
              <a:rPr lang="ja-JP" altLang="en-US" sz="2800" dirty="0" smtClean="0"/>
              <a:t>。　</a:t>
            </a:r>
            <a:endParaRPr lang="ja-JP" altLang="en-US" sz="2800" dirty="0"/>
          </a:p>
          <a:p>
            <a:endParaRPr kumimoji="1" lang="ja-JP" altLang="en-US" dirty="0"/>
          </a:p>
        </p:txBody>
      </p:sp>
      <p:sp>
        <p:nvSpPr>
          <p:cNvPr id="2" name="タイトル 1"/>
          <p:cNvSpPr>
            <a:spLocks noGrp="1"/>
          </p:cNvSpPr>
          <p:nvPr>
            <p:ph type="title"/>
          </p:nvPr>
        </p:nvSpPr>
        <p:spPr/>
        <p:txBody>
          <a:bodyPr/>
          <a:lstStyle/>
          <a:p>
            <a:r>
              <a:rPr kumimoji="1" lang="ja-JP" altLang="en-US" dirty="0" smtClean="0"/>
              <a:t>リカバリートレーニング</a:t>
            </a:r>
            <a:endParaRPr kumimoji="1" lang="ja-JP" altLang="en-US" dirty="0"/>
          </a:p>
        </p:txBody>
      </p:sp>
      <p:sp>
        <p:nvSpPr>
          <p:cNvPr id="4" name="コンテンツ プレースホルダー 2"/>
          <p:cNvSpPr txBox="1">
            <a:spLocks/>
          </p:cNvSpPr>
          <p:nvPr/>
        </p:nvSpPr>
        <p:spPr>
          <a:xfrm>
            <a:off x="2500653" y="2825854"/>
            <a:ext cx="5400599" cy="720080"/>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Font typeface="Symbol" pitchFamily="18" charset="2"/>
              <a:buNone/>
            </a:pPr>
            <a:r>
              <a:rPr lang="ja-JP" altLang="en-US" sz="2200" dirty="0" smtClean="0"/>
              <a:t>ダメージを受けた筋肉や組織を回復させるために、</a:t>
            </a:r>
            <a:endParaRPr lang="en-US" altLang="ja-JP" sz="2200" dirty="0" smtClean="0"/>
          </a:p>
          <a:p>
            <a:pPr marL="0" indent="0">
              <a:buFont typeface="Symbol" pitchFamily="18" charset="2"/>
              <a:buNone/>
            </a:pPr>
            <a:r>
              <a:rPr lang="ja-JP" altLang="en-US" sz="2200" dirty="0" smtClean="0"/>
              <a:t>体を完全に休めることを指します。</a:t>
            </a:r>
          </a:p>
          <a:p>
            <a:endParaRPr lang="ja-JP" altLang="en-US" dirty="0"/>
          </a:p>
        </p:txBody>
      </p:sp>
      <p:sp>
        <p:nvSpPr>
          <p:cNvPr id="5" name="コンテンツ プレースホルダー 2"/>
          <p:cNvSpPr txBox="1">
            <a:spLocks/>
          </p:cNvSpPr>
          <p:nvPr/>
        </p:nvSpPr>
        <p:spPr>
          <a:xfrm>
            <a:off x="2483767" y="3922904"/>
            <a:ext cx="5708743" cy="648072"/>
          </a:xfrm>
          <a:prstGeom prst="rect">
            <a:avLst/>
          </a:prstGeom>
        </p:spPr>
        <p:txBody>
          <a:bodyPr vert="horz" lIns="91440" tIns="45720" rIns="91440" bIns="45720" rtlCol="0">
            <a:normAutofit fontScale="70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Font typeface="Symbol" pitchFamily="18" charset="2"/>
              <a:buNone/>
            </a:pPr>
            <a:r>
              <a:rPr lang="ja-JP" altLang="en-US" sz="2800" dirty="0" smtClean="0"/>
              <a:t>体を動かし、血流を促すことで疲労物質を取り除き、</a:t>
            </a:r>
            <a:endParaRPr lang="en-US" altLang="ja-JP" sz="2800" dirty="0" smtClean="0"/>
          </a:p>
          <a:p>
            <a:pPr marL="0" indent="0">
              <a:buFont typeface="Symbol" pitchFamily="18" charset="2"/>
              <a:buNone/>
            </a:pPr>
            <a:r>
              <a:rPr lang="ja-JP" altLang="en-US" sz="2800" dirty="0" smtClean="0"/>
              <a:t>次のトレーニングに向けた準備を行うことです。</a:t>
            </a:r>
            <a:endParaRPr lang="en-US" altLang="ja-JP" sz="2800" dirty="0" smtClean="0"/>
          </a:p>
          <a:p>
            <a:endParaRPr lang="ja-JP" altLang="en-US" sz="2800" dirty="0" smtClean="0"/>
          </a:p>
          <a:p>
            <a:endParaRPr lang="ja-JP" altLang="en-US" dirty="0"/>
          </a:p>
        </p:txBody>
      </p:sp>
      <p:sp>
        <p:nvSpPr>
          <p:cNvPr id="6" name="円/楕円 5"/>
          <p:cNvSpPr/>
          <p:nvPr/>
        </p:nvSpPr>
        <p:spPr>
          <a:xfrm>
            <a:off x="395536" y="3994912"/>
            <a:ext cx="1872208" cy="504056"/>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kumimoji="1" lang="ja-JP" altLang="en-US" sz="2400" dirty="0" smtClean="0"/>
              <a:t>積極休養</a:t>
            </a:r>
            <a:endParaRPr kumimoji="1" lang="ja-JP" altLang="en-US" sz="2400" dirty="0"/>
          </a:p>
        </p:txBody>
      </p:sp>
      <p:sp>
        <p:nvSpPr>
          <p:cNvPr id="7" name="円/楕円 6"/>
          <p:cNvSpPr/>
          <p:nvPr/>
        </p:nvSpPr>
        <p:spPr>
          <a:xfrm>
            <a:off x="412421" y="2933866"/>
            <a:ext cx="1872208" cy="504056"/>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ja-JP" altLang="en-US" sz="2400" dirty="0"/>
              <a:t>完全</a:t>
            </a:r>
            <a:r>
              <a:rPr kumimoji="1" lang="ja-JP" altLang="en-US" sz="2400" dirty="0" smtClean="0"/>
              <a:t>休養</a:t>
            </a:r>
            <a:endParaRPr kumimoji="1" lang="ja-JP" altLang="en-US" sz="2400" dirty="0"/>
          </a:p>
        </p:txBody>
      </p:sp>
      <p:pic>
        <p:nvPicPr>
          <p:cNvPr id="2050" name="Picture 2" descr="C:\Users\Michito Sakaki\Desktop\リカバリー・クロストレーニング素材\273164_g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572" y="4725144"/>
            <a:ext cx="3096554" cy="20077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ichito Sakaki\Desktop\リカバリー・クロストレーニング素材\272734-tlsnewslandsca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725143"/>
            <a:ext cx="3364363" cy="2007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80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2" y="1628800"/>
            <a:ext cx="8136904" cy="1800200"/>
          </a:xfrm>
        </p:spPr>
        <p:txBody>
          <a:bodyPr>
            <a:normAutofit fontScale="92500"/>
          </a:bodyPr>
          <a:lstStyle/>
          <a:p>
            <a:pPr marL="0" indent="0">
              <a:buNone/>
            </a:pPr>
            <a:r>
              <a:rPr lang="ja-JP" altLang="en-US" sz="3500" dirty="0" smtClean="0"/>
              <a:t>積極</a:t>
            </a:r>
            <a:r>
              <a:rPr lang="ja-JP" altLang="en-US" sz="3500" dirty="0"/>
              <a:t>休養はメンタルの面でも効果を発揮します</a:t>
            </a:r>
            <a:r>
              <a:rPr lang="ja-JP" altLang="en-US" sz="3500" dirty="0" smtClean="0"/>
              <a:t>。</a:t>
            </a:r>
            <a:endParaRPr lang="en-US" altLang="ja-JP" sz="3500" dirty="0" smtClean="0"/>
          </a:p>
          <a:p>
            <a:pPr marL="0" indent="0">
              <a:buNone/>
            </a:pPr>
            <a:endParaRPr lang="en-US" altLang="ja-JP" sz="900" dirty="0" smtClean="0"/>
          </a:p>
          <a:p>
            <a:pPr marL="0" indent="0">
              <a:buNone/>
            </a:pPr>
            <a:r>
              <a:rPr lang="ja-JP" altLang="en-US" dirty="0" smtClean="0"/>
              <a:t>　</a:t>
            </a:r>
            <a:r>
              <a:rPr lang="ja-JP" altLang="en-US" sz="2200" dirty="0" smtClean="0"/>
              <a:t>張り</a:t>
            </a:r>
            <a:r>
              <a:rPr lang="ja-JP" altLang="en-US" sz="2200" dirty="0"/>
              <a:t>つめた雰囲気の</a:t>
            </a:r>
            <a:r>
              <a:rPr lang="ja-JP" altLang="en-US" sz="2200" dirty="0" smtClean="0"/>
              <a:t>中</a:t>
            </a:r>
            <a:r>
              <a:rPr lang="ja-JP" altLang="en-US" sz="2200" dirty="0"/>
              <a:t>で</a:t>
            </a:r>
            <a:r>
              <a:rPr lang="ja-JP" altLang="en-US" sz="2200" dirty="0" smtClean="0"/>
              <a:t>練習</a:t>
            </a:r>
            <a:r>
              <a:rPr lang="ja-JP" altLang="en-US" sz="2200" dirty="0"/>
              <a:t>に励んできた後</a:t>
            </a:r>
            <a:r>
              <a:rPr lang="ja-JP" altLang="en-US" sz="2200" dirty="0" smtClean="0"/>
              <a:t>、</a:t>
            </a:r>
            <a:r>
              <a:rPr lang="ja-JP" altLang="en-US" sz="2200" dirty="0"/>
              <a:t>緊迫した</a:t>
            </a:r>
            <a:r>
              <a:rPr lang="ja-JP" altLang="en-US" sz="2200" dirty="0" smtClean="0"/>
              <a:t>試合</a:t>
            </a:r>
            <a:r>
              <a:rPr lang="ja-JP" altLang="en-US" sz="2200" dirty="0"/>
              <a:t>の後に、リラックスしながら負担なく体を動かすことで</a:t>
            </a:r>
            <a:r>
              <a:rPr lang="ja-JP" altLang="en-US" sz="2200" dirty="0" smtClean="0"/>
              <a:t>、アスリートの精神にも</a:t>
            </a:r>
            <a:r>
              <a:rPr lang="ja-JP" altLang="en-US" sz="2200" dirty="0"/>
              <a:t>休養を与えることができます。</a:t>
            </a:r>
          </a:p>
          <a:p>
            <a:endParaRPr kumimoji="1" lang="ja-JP" altLang="en-US" dirty="0"/>
          </a:p>
        </p:txBody>
      </p:sp>
      <p:sp>
        <p:nvSpPr>
          <p:cNvPr id="2" name="タイトル 1"/>
          <p:cNvSpPr>
            <a:spLocks noGrp="1"/>
          </p:cNvSpPr>
          <p:nvPr>
            <p:ph type="title"/>
          </p:nvPr>
        </p:nvSpPr>
        <p:spPr/>
        <p:txBody>
          <a:bodyPr/>
          <a:lstStyle/>
          <a:p>
            <a:r>
              <a:rPr lang="ja-JP" altLang="en-US" dirty="0"/>
              <a:t>積極</a:t>
            </a:r>
            <a:r>
              <a:rPr lang="ja-JP" altLang="en-US" dirty="0" smtClean="0"/>
              <a:t>休養の効果</a:t>
            </a:r>
            <a:endParaRPr kumimoji="1" lang="ja-JP" altLang="en-US" dirty="0"/>
          </a:p>
        </p:txBody>
      </p:sp>
      <p:pic>
        <p:nvPicPr>
          <p:cNvPr id="3075" name="Picture 3" descr="C:\Users\Michito Sakaki\Desktop\リカバリー・クロストレーニング素材\273338_g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724031"/>
            <a:ext cx="3604689" cy="27232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ichito Sakaki\Desktop\リカバリー・クロストレーニング素材\273796-tlsnewslandsca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717032"/>
            <a:ext cx="4574940" cy="2730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289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27584" y="1520537"/>
            <a:ext cx="7272808" cy="2232248"/>
          </a:xfrm>
        </p:spPr>
        <p:txBody>
          <a:bodyPr>
            <a:normAutofit/>
          </a:bodyPr>
          <a:lstStyle/>
          <a:p>
            <a:pPr marL="0" indent="0">
              <a:buNone/>
            </a:pPr>
            <a:r>
              <a:rPr lang="ja-JP" altLang="en-US" dirty="0"/>
              <a:t>　</a:t>
            </a:r>
            <a:r>
              <a:rPr lang="ja-JP" altLang="en-US" dirty="0" smtClean="0"/>
              <a:t>リカバリートレーニングを実施する際</a:t>
            </a:r>
            <a:r>
              <a:rPr lang="ja-JP" altLang="en-US" dirty="0"/>
              <a:t>は</a:t>
            </a:r>
            <a:r>
              <a:rPr lang="ja-JP" altLang="en-US" sz="4000" u="sng" dirty="0"/>
              <a:t>「楽しさ」</a:t>
            </a:r>
            <a:r>
              <a:rPr lang="ja-JP" altLang="en-US" dirty="0"/>
              <a:t>を前面に出してプログラムを進行します</a:t>
            </a:r>
            <a:r>
              <a:rPr lang="ja-JP" altLang="en-US" dirty="0" smtClean="0"/>
              <a:t>。</a:t>
            </a:r>
            <a:endParaRPr lang="en-US" altLang="ja-JP" dirty="0" smtClean="0"/>
          </a:p>
          <a:p>
            <a:pPr marL="0" indent="0">
              <a:buNone/>
            </a:pPr>
            <a:r>
              <a:rPr lang="ja-JP" altLang="en-US" dirty="0"/>
              <a:t>　</a:t>
            </a:r>
            <a:r>
              <a:rPr lang="ja-JP" altLang="en-US" sz="2000" dirty="0" smtClean="0"/>
              <a:t>楕円</a:t>
            </a:r>
            <a:r>
              <a:rPr lang="ja-JP" altLang="en-US" sz="2000" dirty="0"/>
              <a:t>のボール</a:t>
            </a:r>
            <a:r>
              <a:rPr lang="ja-JP" altLang="en-US" sz="2000" dirty="0" smtClean="0"/>
              <a:t>は</a:t>
            </a:r>
            <a:r>
              <a:rPr lang="ja-JP" altLang="en-US" sz="2000" dirty="0"/>
              <a:t>比較的</a:t>
            </a:r>
            <a:r>
              <a:rPr lang="ja-JP" altLang="en-US" sz="2000" dirty="0" smtClean="0"/>
              <a:t>扱い</a:t>
            </a:r>
            <a:r>
              <a:rPr lang="ja-JP" altLang="en-US" sz="2000" dirty="0"/>
              <a:t>が難しく、バウンドも予測</a:t>
            </a:r>
            <a:r>
              <a:rPr lang="ja-JP" altLang="en-US" sz="2000" dirty="0" smtClean="0"/>
              <a:t>できません。</a:t>
            </a:r>
            <a:r>
              <a:rPr lang="ja-JP" altLang="en-US" sz="2000" dirty="0"/>
              <a:t>そのような「ミスが多く起きる状況」</a:t>
            </a:r>
            <a:r>
              <a:rPr lang="ja-JP" altLang="en-US" sz="2000" dirty="0" smtClean="0"/>
              <a:t>ではプレッシャー</a:t>
            </a:r>
            <a:r>
              <a:rPr lang="ja-JP" altLang="en-US" sz="2000" dirty="0"/>
              <a:t>を感じることなく</a:t>
            </a:r>
            <a:r>
              <a:rPr lang="ja-JP" altLang="en-US" sz="2000" dirty="0" smtClean="0"/>
              <a:t>、楽しく体</a:t>
            </a:r>
            <a:r>
              <a:rPr lang="ja-JP" altLang="en-US" sz="2000" dirty="0"/>
              <a:t>を動かすことができます。</a:t>
            </a:r>
            <a:endParaRPr kumimoji="1" lang="ja-JP" altLang="en-US" sz="2000" dirty="0"/>
          </a:p>
        </p:txBody>
      </p:sp>
      <p:sp>
        <p:nvSpPr>
          <p:cNvPr id="2" name="タイトル 1"/>
          <p:cNvSpPr>
            <a:spLocks noGrp="1"/>
          </p:cNvSpPr>
          <p:nvPr>
            <p:ph type="title"/>
          </p:nvPr>
        </p:nvSpPr>
        <p:spPr/>
        <p:txBody>
          <a:bodyPr/>
          <a:lstStyle/>
          <a:p>
            <a:r>
              <a:rPr kumimoji="1" lang="ja-JP" altLang="en-US" dirty="0" smtClean="0"/>
              <a:t>提供するプログラム</a:t>
            </a:r>
            <a:endParaRPr kumimoji="1" lang="ja-JP" altLang="en-US" dirty="0"/>
          </a:p>
        </p:txBody>
      </p:sp>
      <p:pic>
        <p:nvPicPr>
          <p:cNvPr id="4098" name="Picture 2" descr="C:\Users\Michito Sakaki\Desktop\リカバリー・クロストレーニング素材\273715-tlsnews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752785"/>
            <a:ext cx="1944216" cy="290645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ichito Sakaki\Desktop\リカバリー・クロストレーニング素材\273375_g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752990"/>
            <a:ext cx="4680520" cy="2906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018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476672"/>
            <a:ext cx="7772400" cy="1470025"/>
          </a:xfrm>
        </p:spPr>
        <p:txBody>
          <a:bodyPr>
            <a:normAutofit/>
          </a:bodyPr>
          <a:lstStyle/>
          <a:p>
            <a:r>
              <a:rPr kumimoji="1" lang="en-US" altLang="ja-JP" dirty="0" smtClean="0"/>
              <a:t>AFL Japan</a:t>
            </a:r>
            <a:br>
              <a:rPr kumimoji="1" lang="en-US" altLang="ja-JP" dirty="0" smtClean="0"/>
            </a:br>
            <a:r>
              <a:rPr lang="ja-JP" altLang="en-US" dirty="0" smtClean="0"/>
              <a:t>クロストレーニング</a:t>
            </a:r>
            <a:r>
              <a:rPr kumimoji="1" lang="ja-JP" altLang="en-US" dirty="0" smtClean="0"/>
              <a:t>プログラム</a:t>
            </a:r>
            <a:endParaRPr kumimoji="1" lang="ja-JP" altLang="en-US" dirty="0"/>
          </a:p>
        </p:txBody>
      </p:sp>
      <p:sp>
        <p:nvSpPr>
          <p:cNvPr id="3" name="サブタイトル 2"/>
          <p:cNvSpPr>
            <a:spLocks noGrp="1"/>
          </p:cNvSpPr>
          <p:nvPr>
            <p:ph type="subTitle" idx="1"/>
          </p:nvPr>
        </p:nvSpPr>
        <p:spPr>
          <a:xfrm>
            <a:off x="1187624" y="6021288"/>
            <a:ext cx="6768752" cy="432048"/>
          </a:xfrm>
        </p:spPr>
        <p:txBody>
          <a:bodyPr>
            <a:normAutofit/>
          </a:bodyPr>
          <a:lstStyle/>
          <a:p>
            <a:r>
              <a:rPr kumimoji="1" lang="ja-JP" altLang="en-US" sz="2000" dirty="0" smtClean="0">
                <a:solidFill>
                  <a:schemeClr val="tx2">
                    <a:lumMod val="75000"/>
                  </a:schemeClr>
                </a:solidFill>
              </a:rPr>
              <a:t>一般社団法人</a:t>
            </a:r>
            <a:r>
              <a:rPr lang="ja-JP" altLang="en-US" sz="2000" dirty="0">
                <a:solidFill>
                  <a:schemeClr val="tx2">
                    <a:lumMod val="75000"/>
                  </a:schemeClr>
                </a:solidFill>
              </a:rPr>
              <a:t>　</a:t>
            </a:r>
            <a:r>
              <a:rPr lang="ja-JP" altLang="en-US" sz="2000" dirty="0" smtClean="0">
                <a:solidFill>
                  <a:schemeClr val="tx2">
                    <a:lumMod val="75000"/>
                  </a:schemeClr>
                </a:solidFill>
              </a:rPr>
              <a:t>日本オーストラリアンフットボール協会</a:t>
            </a:r>
            <a:endParaRPr kumimoji="1" lang="ja-JP" altLang="en-US" sz="2000" dirty="0">
              <a:solidFill>
                <a:schemeClr val="tx2">
                  <a:lumMod val="75000"/>
                </a:scheme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2564904"/>
            <a:ext cx="3050282" cy="2666367"/>
          </a:xfrm>
          <a:prstGeom prst="rect">
            <a:avLst/>
          </a:prstGeom>
        </p:spPr>
      </p:pic>
    </p:spTree>
    <p:extLst>
      <p:ext uri="{BB962C8B-B14F-4D97-AF65-F5344CB8AC3E}">
        <p14:creationId xmlns:p14="http://schemas.microsoft.com/office/powerpoint/2010/main" val="994592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99592" y="1844824"/>
            <a:ext cx="7408333" cy="2304256"/>
          </a:xfrm>
        </p:spPr>
        <p:txBody>
          <a:bodyPr>
            <a:normAutofit/>
          </a:bodyPr>
          <a:lstStyle/>
          <a:p>
            <a:pPr marL="0" indent="0">
              <a:buNone/>
            </a:pPr>
            <a:r>
              <a:rPr lang="ja-JP" altLang="en-US" dirty="0" smtClean="0"/>
              <a:t>　</a:t>
            </a:r>
            <a:r>
              <a:rPr lang="ja-JP" altLang="en-US" sz="2000" dirty="0" smtClean="0"/>
              <a:t>クロストレーニング</a:t>
            </a:r>
            <a:r>
              <a:rPr lang="ja-JP" altLang="en-US" sz="2000" dirty="0"/>
              <a:t>と</a:t>
            </a:r>
            <a:r>
              <a:rPr lang="ja-JP" altLang="en-US" sz="2000" dirty="0" smtClean="0"/>
              <a:t>は日頃</a:t>
            </a:r>
            <a:r>
              <a:rPr lang="ja-JP" altLang="en-US" sz="2000" dirty="0"/>
              <a:t>取り組んでいない競技を行ってトレーニング効果を狙うものです</a:t>
            </a:r>
            <a:r>
              <a:rPr lang="ja-JP" altLang="en-US" sz="2000" dirty="0" smtClean="0"/>
              <a:t>。体</a:t>
            </a:r>
            <a:r>
              <a:rPr lang="ja-JP" altLang="en-US" sz="2000" dirty="0"/>
              <a:t>の偏りを防いだり、鍛えづらい部分を鍛えたり、気分を変え新鮮な気持ちでトレーニングができるなど、様々な利点が指摘されています</a:t>
            </a:r>
            <a:r>
              <a:rPr lang="ja-JP" altLang="en-US" sz="2000" dirty="0" smtClean="0"/>
              <a:t>。</a:t>
            </a:r>
            <a:endParaRPr lang="en-US" altLang="ja-JP" sz="800" dirty="0" smtClean="0"/>
          </a:p>
          <a:p>
            <a:pPr marL="0" indent="0">
              <a:buNone/>
            </a:pPr>
            <a:r>
              <a:rPr lang="ja-JP" altLang="en-US" dirty="0"/>
              <a:t>　</a:t>
            </a:r>
            <a:r>
              <a:rPr lang="ja-JP" altLang="en-US" sz="1600" dirty="0" smtClean="0"/>
              <a:t>日本</a:t>
            </a:r>
            <a:r>
              <a:rPr lang="ja-JP" altLang="en-US" sz="1600" dirty="0"/>
              <a:t>のスポーツ界はその動きの専門性や継続性、粘り強く取り組む姿勢が高く評価されていたため、</a:t>
            </a:r>
            <a:r>
              <a:rPr lang="ja-JP" altLang="en-US" sz="1600" dirty="0" smtClean="0"/>
              <a:t>クロス</a:t>
            </a:r>
            <a:r>
              <a:rPr lang="ja-JP" altLang="en-US" sz="1600" dirty="0"/>
              <a:t>ト</a:t>
            </a:r>
            <a:r>
              <a:rPr lang="ja-JP" altLang="en-US" sz="1600" dirty="0" smtClean="0"/>
              <a:t>レーニング</a:t>
            </a:r>
            <a:r>
              <a:rPr lang="ja-JP" altLang="en-US" sz="1600" dirty="0"/>
              <a:t>のような取組み方はあまり浸透していませんが、トップアスリートをはじめ少しずつこの考え方を取り入れることが増えてきました</a:t>
            </a:r>
            <a:r>
              <a:rPr lang="ja-JP" altLang="en-US" sz="1600" dirty="0" smtClean="0"/>
              <a:t>。</a:t>
            </a:r>
            <a:endParaRPr lang="ja-JP" altLang="en-US" sz="1600" dirty="0"/>
          </a:p>
        </p:txBody>
      </p:sp>
      <p:sp>
        <p:nvSpPr>
          <p:cNvPr id="2" name="タイトル 1"/>
          <p:cNvSpPr>
            <a:spLocks noGrp="1"/>
          </p:cNvSpPr>
          <p:nvPr>
            <p:ph type="title"/>
          </p:nvPr>
        </p:nvSpPr>
        <p:spPr/>
        <p:txBody>
          <a:bodyPr/>
          <a:lstStyle/>
          <a:p>
            <a:r>
              <a:rPr kumimoji="1" lang="ja-JP" altLang="en-US" dirty="0" smtClean="0"/>
              <a:t>クロストレーニング</a:t>
            </a:r>
            <a:endParaRPr kumimoji="1" lang="ja-JP" altLang="en-US" dirty="0"/>
          </a:p>
        </p:txBody>
      </p:sp>
      <p:pic>
        <p:nvPicPr>
          <p:cNvPr id="7171" name="Picture 3" descr="C:\Users\Michito Sakaki\Desktop\リカバリー・クロストレーニング素材\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365104"/>
            <a:ext cx="3672408" cy="218325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Michito Sakaki\Desktop\リカバリー・クロストレーニング素材\273160_g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365104"/>
            <a:ext cx="3072904" cy="2160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070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2" y="1700808"/>
            <a:ext cx="7920880" cy="2049677"/>
          </a:xfrm>
        </p:spPr>
        <p:txBody>
          <a:bodyPr>
            <a:normAutofit lnSpcReduction="10000"/>
          </a:bodyPr>
          <a:lstStyle/>
          <a:p>
            <a:pPr marL="0" indent="0">
              <a:buNone/>
            </a:pPr>
            <a:r>
              <a:rPr lang="ja-JP" altLang="en-US" dirty="0" smtClean="0"/>
              <a:t>　</a:t>
            </a:r>
            <a:r>
              <a:rPr lang="ja-JP" altLang="en-US" sz="2000" dirty="0" smtClean="0"/>
              <a:t>クロストレーニング</a:t>
            </a:r>
            <a:r>
              <a:rPr lang="ja-JP" altLang="en-US" sz="2000" dirty="0"/>
              <a:t>で取り入れる際は</a:t>
            </a:r>
            <a:r>
              <a:rPr lang="ja-JP" altLang="en-US" sz="2800" u="sng" dirty="0"/>
              <a:t>「強度の調節」</a:t>
            </a:r>
            <a:r>
              <a:rPr lang="ja-JP" altLang="en-US" sz="2000" dirty="0"/>
              <a:t>を意識しながらプログラムを行います。手や足でバランスよくボールを扱い、試合形式のゲームではスプリントとロングランを繰り返すことができます</a:t>
            </a:r>
            <a:r>
              <a:rPr lang="ja-JP" altLang="en-US" sz="2000" dirty="0" smtClean="0"/>
              <a:t>。　　　</a:t>
            </a:r>
            <a:endParaRPr lang="en-US" altLang="ja-JP" sz="2000" dirty="0" smtClean="0"/>
          </a:p>
          <a:p>
            <a:pPr marL="0" indent="0">
              <a:buNone/>
            </a:pPr>
            <a:r>
              <a:rPr lang="ja-JP" altLang="en-US" sz="2000" dirty="0"/>
              <a:t>　</a:t>
            </a:r>
            <a:r>
              <a:rPr lang="ja-JP" altLang="en-US" sz="2000" dirty="0" smtClean="0"/>
              <a:t>チーム</a:t>
            </a:r>
            <a:r>
              <a:rPr lang="ja-JP" altLang="en-US" sz="2000" dirty="0"/>
              <a:t>でボールを運び、ゴールを狙うという明確な目標があるため、走るだけのメニューを行うよりも</a:t>
            </a:r>
            <a:r>
              <a:rPr lang="ja-JP" altLang="en-US" sz="2000" dirty="0" smtClean="0"/>
              <a:t>心理的な負担</a:t>
            </a:r>
            <a:r>
              <a:rPr lang="ja-JP" altLang="en-US" sz="2000" dirty="0"/>
              <a:t>が少なく、自然と心拍数を上げることができます。</a:t>
            </a:r>
            <a:endParaRPr kumimoji="1" lang="ja-JP" altLang="en-US" sz="2000" dirty="0"/>
          </a:p>
        </p:txBody>
      </p:sp>
      <p:sp>
        <p:nvSpPr>
          <p:cNvPr id="2" name="タイトル 1"/>
          <p:cNvSpPr>
            <a:spLocks noGrp="1"/>
          </p:cNvSpPr>
          <p:nvPr>
            <p:ph type="title"/>
          </p:nvPr>
        </p:nvSpPr>
        <p:spPr/>
        <p:txBody>
          <a:bodyPr/>
          <a:lstStyle/>
          <a:p>
            <a:r>
              <a:rPr kumimoji="1" lang="ja-JP" altLang="en-US" dirty="0" smtClean="0"/>
              <a:t>提供するプログラム</a:t>
            </a:r>
            <a:endParaRPr kumimoji="1" lang="ja-JP" altLang="en-US" dirty="0"/>
          </a:p>
        </p:txBody>
      </p:sp>
      <p:pic>
        <p:nvPicPr>
          <p:cNvPr id="4" name="Picture 2" descr="C:\Users\Michito Sakaki\Desktop\リカバリー・クロストレーニング素材\272943_g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876802"/>
            <a:ext cx="2628196" cy="276652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Michito Sakaki\Desktop\リカバリー・クロストレーニング素材\276009-tlsgallerylandsca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876802"/>
            <a:ext cx="4153024" cy="276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420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55576" y="1550116"/>
            <a:ext cx="7696365" cy="1296144"/>
          </a:xfrm>
        </p:spPr>
        <p:txBody>
          <a:bodyPr>
            <a:normAutofit/>
          </a:bodyPr>
          <a:lstStyle/>
          <a:p>
            <a:pPr marL="0" indent="0">
              <a:buNone/>
            </a:pPr>
            <a:r>
              <a:rPr lang="ja-JP" altLang="en-US" sz="1800" dirty="0" smtClean="0"/>
              <a:t>　プログラム</a:t>
            </a:r>
            <a:r>
              <a:rPr lang="ja-JP" altLang="en-US" sz="1800" dirty="0"/>
              <a:t>を実施するのは本場オーストラリアのプロリーグＡＦＬのトレーニングキャンプに参加した経験を持つ現役</a:t>
            </a:r>
            <a:r>
              <a:rPr lang="ja-JP" altLang="en-US" sz="1800" dirty="0" smtClean="0"/>
              <a:t>プレーヤーをはじめとするスタッフです。</a:t>
            </a:r>
            <a:endParaRPr lang="en-US" altLang="ja-JP" sz="1800" dirty="0" smtClean="0"/>
          </a:p>
          <a:p>
            <a:pPr marL="0" indent="0">
              <a:buNone/>
            </a:pPr>
            <a:r>
              <a:rPr lang="ja-JP" altLang="en-US" sz="1800" dirty="0"/>
              <a:t>　</a:t>
            </a:r>
            <a:r>
              <a:rPr lang="ja-JP" altLang="en-US" sz="1800" dirty="0" smtClean="0"/>
              <a:t>競技力</a:t>
            </a:r>
            <a:r>
              <a:rPr lang="ja-JP" altLang="en-US" sz="1800" dirty="0"/>
              <a:t>向上、チーム力向上、モチベーションアップに是非このプログラムを取り入れてみませんか？</a:t>
            </a:r>
            <a:endParaRPr kumimoji="1" lang="ja-JP" altLang="en-US" sz="1800" dirty="0"/>
          </a:p>
        </p:txBody>
      </p:sp>
      <p:sp>
        <p:nvSpPr>
          <p:cNvPr id="2" name="タイトル 1"/>
          <p:cNvSpPr>
            <a:spLocks noGrp="1"/>
          </p:cNvSpPr>
          <p:nvPr>
            <p:ph type="title"/>
          </p:nvPr>
        </p:nvSpPr>
        <p:spPr/>
        <p:txBody>
          <a:bodyPr/>
          <a:lstStyle/>
          <a:p>
            <a:r>
              <a:rPr kumimoji="1" lang="ja-JP" altLang="en-US" dirty="0" smtClean="0"/>
              <a:t>実施スタッフ</a:t>
            </a:r>
            <a:endParaRPr kumimoji="1" lang="ja-JP" altLang="en-US" dirty="0"/>
          </a:p>
        </p:txBody>
      </p:sp>
      <p:sp>
        <p:nvSpPr>
          <p:cNvPr id="5" name="コンテンツ プレースホルダー 2"/>
          <p:cNvSpPr txBox="1">
            <a:spLocks/>
          </p:cNvSpPr>
          <p:nvPr/>
        </p:nvSpPr>
        <p:spPr>
          <a:xfrm>
            <a:off x="1115616" y="4579620"/>
            <a:ext cx="3312368" cy="2160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Font typeface="Symbol" pitchFamily="18" charset="2"/>
              <a:buNone/>
            </a:pPr>
            <a:r>
              <a:rPr lang="ja-JP" altLang="en-US" sz="900" dirty="0" smtClean="0"/>
              <a:t>主</a:t>
            </a:r>
            <a:r>
              <a:rPr lang="ja-JP" altLang="en-US" sz="900" dirty="0"/>
              <a:t>な経歴：</a:t>
            </a:r>
          </a:p>
          <a:p>
            <a:pPr marL="0" indent="0">
              <a:buNone/>
            </a:pPr>
            <a:r>
              <a:rPr lang="en-US" altLang="ja-JP" sz="900" dirty="0" smtClean="0"/>
              <a:t>2005 </a:t>
            </a:r>
            <a:r>
              <a:rPr lang="en-US" altLang="ja-JP" sz="900" dirty="0"/>
              <a:t>Arafura Games Best &amp; Fairest</a:t>
            </a:r>
            <a:r>
              <a:rPr lang="ja-JP" altLang="en-US" sz="900" dirty="0"/>
              <a:t>　受賞</a:t>
            </a:r>
          </a:p>
          <a:p>
            <a:pPr marL="0" indent="0">
              <a:buNone/>
            </a:pPr>
            <a:r>
              <a:rPr lang="en-US" altLang="ja-JP" sz="900" dirty="0" smtClean="0"/>
              <a:t>2005 </a:t>
            </a:r>
            <a:r>
              <a:rPr lang="en-US" altLang="ja-JP" sz="900" dirty="0"/>
              <a:t>International Cup</a:t>
            </a:r>
            <a:r>
              <a:rPr lang="ja-JP" altLang="en-US" sz="900" dirty="0"/>
              <a:t>　世界</a:t>
            </a:r>
            <a:r>
              <a:rPr lang="ja-JP" altLang="en-US" sz="900" dirty="0" smtClean="0"/>
              <a:t>選抜</a:t>
            </a:r>
            <a:endParaRPr lang="ja-JP" altLang="en-US" sz="900" dirty="0"/>
          </a:p>
          <a:p>
            <a:pPr marL="0" indent="0">
              <a:buNone/>
            </a:pPr>
            <a:r>
              <a:rPr lang="en-US" altLang="ja-JP" sz="900" dirty="0"/>
              <a:t>2006 AFL </a:t>
            </a:r>
            <a:r>
              <a:rPr lang="en-US" altLang="ja-JP" sz="900" dirty="0" err="1"/>
              <a:t>Essendon</a:t>
            </a:r>
            <a:r>
              <a:rPr lang="en-US" altLang="ja-JP" sz="900" dirty="0"/>
              <a:t> Bombers</a:t>
            </a:r>
            <a:r>
              <a:rPr lang="ja-JP" altLang="en-US" sz="900" dirty="0"/>
              <a:t>　プレシーズントレーニング</a:t>
            </a:r>
            <a:r>
              <a:rPr lang="ja-JP" altLang="en-US" sz="900" dirty="0" smtClean="0"/>
              <a:t>参加</a:t>
            </a:r>
            <a:endParaRPr lang="ja-JP" altLang="en-US" sz="900" dirty="0"/>
          </a:p>
          <a:p>
            <a:pPr marL="0" indent="0">
              <a:buNone/>
            </a:pPr>
            <a:r>
              <a:rPr lang="en-US" altLang="ja-JP" sz="900" dirty="0"/>
              <a:t>2006 Ovens &amp; Murray League </a:t>
            </a:r>
            <a:r>
              <a:rPr lang="en-US" altLang="ja-JP" sz="900" dirty="0" err="1"/>
              <a:t>Wodonga</a:t>
            </a:r>
            <a:r>
              <a:rPr lang="en-US" altLang="ja-JP" sz="900" dirty="0"/>
              <a:t> Raiders</a:t>
            </a:r>
            <a:r>
              <a:rPr lang="ja-JP" altLang="en-US" sz="900" dirty="0"/>
              <a:t>　</a:t>
            </a:r>
            <a:r>
              <a:rPr lang="ja-JP" altLang="en-US" sz="900" dirty="0" smtClean="0"/>
              <a:t>所属</a:t>
            </a:r>
            <a:endParaRPr lang="ja-JP" altLang="en-US" sz="900" dirty="0"/>
          </a:p>
          <a:p>
            <a:pPr marL="0" indent="0">
              <a:buNone/>
            </a:pPr>
            <a:r>
              <a:rPr lang="en-US" altLang="ja-JP" sz="900" dirty="0"/>
              <a:t>2007 </a:t>
            </a:r>
            <a:r>
              <a:rPr lang="en-US" altLang="ja-JP" sz="900" dirty="0" err="1"/>
              <a:t>Suthern</a:t>
            </a:r>
            <a:r>
              <a:rPr lang="en-US" altLang="ja-JP" sz="900" dirty="0"/>
              <a:t> Football League Heatherton FC</a:t>
            </a:r>
            <a:r>
              <a:rPr lang="ja-JP" altLang="en-US" sz="900" dirty="0"/>
              <a:t>　</a:t>
            </a:r>
            <a:r>
              <a:rPr lang="ja-JP" altLang="en-US" sz="900" dirty="0" smtClean="0"/>
              <a:t>所属</a:t>
            </a:r>
            <a:endParaRPr lang="ja-JP" altLang="en-US" sz="900" dirty="0"/>
          </a:p>
          <a:p>
            <a:pPr marL="0" indent="0">
              <a:buNone/>
            </a:pPr>
            <a:r>
              <a:rPr lang="en-US" altLang="ja-JP" sz="900" dirty="0"/>
              <a:t>2008 International Cup</a:t>
            </a:r>
            <a:r>
              <a:rPr lang="ja-JP" altLang="en-US" sz="900" dirty="0"/>
              <a:t>　世界</a:t>
            </a:r>
            <a:r>
              <a:rPr lang="ja-JP" altLang="en-US" sz="900" dirty="0" smtClean="0"/>
              <a:t>選抜</a:t>
            </a:r>
            <a:endParaRPr lang="ja-JP" altLang="en-US" sz="900" dirty="0"/>
          </a:p>
          <a:p>
            <a:pPr marL="0" indent="0">
              <a:buNone/>
            </a:pPr>
            <a:r>
              <a:rPr lang="en-US" altLang="ja-JP" sz="900" dirty="0"/>
              <a:t>2011 International Cup</a:t>
            </a:r>
            <a:r>
              <a:rPr lang="ja-JP" altLang="en-US" sz="900" dirty="0"/>
              <a:t>　</a:t>
            </a:r>
            <a:r>
              <a:rPr lang="ja-JP" altLang="en-US" sz="900" dirty="0" smtClean="0"/>
              <a:t>出場</a:t>
            </a:r>
            <a:endParaRPr lang="ja-JP" altLang="en-US" sz="900" dirty="0"/>
          </a:p>
          <a:p>
            <a:pPr marL="0" indent="0">
              <a:buNone/>
            </a:pPr>
            <a:endParaRPr lang="ja-JP" altLang="en-US" sz="900" dirty="0"/>
          </a:p>
          <a:p>
            <a:pPr marL="0" indent="0">
              <a:buNone/>
            </a:pPr>
            <a:r>
              <a:rPr lang="ja-JP" altLang="en-US" sz="900" dirty="0"/>
              <a:t>資格等</a:t>
            </a:r>
            <a:r>
              <a:rPr lang="ja-JP" altLang="en-US" sz="900" dirty="0" smtClean="0"/>
              <a:t>：</a:t>
            </a:r>
            <a:endParaRPr lang="ja-JP" altLang="en-US" sz="900" dirty="0"/>
          </a:p>
          <a:p>
            <a:pPr marL="0" indent="0">
              <a:buNone/>
            </a:pPr>
            <a:r>
              <a:rPr lang="ja-JP" altLang="en-US" sz="900" dirty="0"/>
              <a:t>​</a:t>
            </a:r>
            <a:r>
              <a:rPr lang="en-US" altLang="ja-JP" sz="900" dirty="0"/>
              <a:t>2007 AFL Umpire Basic Level</a:t>
            </a:r>
            <a:r>
              <a:rPr lang="ja-JP" altLang="en-US" sz="900" dirty="0" err="1"/>
              <a:t>、</a:t>
            </a:r>
            <a:r>
              <a:rPr lang="en-US" altLang="ja-JP" sz="900" dirty="0"/>
              <a:t>AFL Coaching Youth </a:t>
            </a:r>
            <a:r>
              <a:rPr lang="en-US" altLang="ja-JP" sz="900" dirty="0" smtClean="0"/>
              <a:t>Level</a:t>
            </a:r>
            <a:endParaRPr lang="en-US" altLang="ja-JP" sz="900" dirty="0"/>
          </a:p>
          <a:p>
            <a:pPr marL="0" indent="0">
              <a:buNone/>
            </a:pPr>
            <a:r>
              <a:rPr lang="en-US" altLang="ja-JP" sz="900" dirty="0"/>
              <a:t>​2011 </a:t>
            </a:r>
            <a:r>
              <a:rPr lang="ja-JP" altLang="en-US" sz="900" dirty="0"/>
              <a:t>日本体育協会　スポーツリーダー</a:t>
            </a:r>
            <a:r>
              <a:rPr lang="ja-JP" altLang="en-US" sz="900" dirty="0" smtClean="0"/>
              <a:t>、</a:t>
            </a:r>
            <a:endParaRPr lang="ja-JP" altLang="en-US" sz="900" dirty="0"/>
          </a:p>
          <a:p>
            <a:pPr marL="0" indent="0">
              <a:buNone/>
            </a:pPr>
            <a:r>
              <a:rPr lang="ja-JP" altLang="en-US" sz="900" dirty="0"/>
              <a:t>　　　</a:t>
            </a:r>
            <a:r>
              <a:rPr lang="ja-JP" altLang="en-US" sz="900" dirty="0" smtClean="0"/>
              <a:t>日本</a:t>
            </a:r>
            <a:r>
              <a:rPr lang="ja-JP" altLang="en-US" sz="900" dirty="0"/>
              <a:t>体育協会　</a:t>
            </a:r>
            <a:r>
              <a:rPr lang="ja-JP" altLang="en-US" sz="900" dirty="0" smtClean="0"/>
              <a:t>アシスタントマネージャー</a:t>
            </a:r>
            <a:endParaRPr lang="en-US" altLang="ja-JP" sz="900" dirty="0" smtClean="0"/>
          </a:p>
        </p:txBody>
      </p:sp>
      <p:sp>
        <p:nvSpPr>
          <p:cNvPr id="6" name="コンテンツ プレースホルダー 2"/>
          <p:cNvSpPr txBox="1">
            <a:spLocks/>
          </p:cNvSpPr>
          <p:nvPr/>
        </p:nvSpPr>
        <p:spPr>
          <a:xfrm>
            <a:off x="5145729" y="4595805"/>
            <a:ext cx="3456384" cy="223124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None/>
            </a:pPr>
            <a:r>
              <a:rPr lang="ja-JP" altLang="en-US" sz="900" dirty="0" smtClean="0"/>
              <a:t>主</a:t>
            </a:r>
            <a:r>
              <a:rPr lang="ja-JP" altLang="en-US" sz="900" dirty="0"/>
              <a:t>な経歴：</a:t>
            </a:r>
          </a:p>
          <a:p>
            <a:pPr marL="0" indent="0">
              <a:buNone/>
            </a:pPr>
            <a:r>
              <a:rPr lang="en-US" altLang="ja-JP" sz="900" dirty="0" smtClean="0"/>
              <a:t>2003 </a:t>
            </a:r>
            <a:r>
              <a:rPr lang="en-US" altLang="ja-JP" sz="900" dirty="0"/>
              <a:t>AFL Japan </a:t>
            </a:r>
            <a:r>
              <a:rPr lang="ja-JP" altLang="en-US" sz="900" dirty="0"/>
              <a:t>新人賞「</a:t>
            </a:r>
            <a:r>
              <a:rPr lang="en-US" altLang="ja-JP" sz="900" dirty="0"/>
              <a:t>Rising Sun</a:t>
            </a:r>
            <a:r>
              <a:rPr lang="ja-JP" altLang="en-US" sz="900" dirty="0"/>
              <a:t>」</a:t>
            </a:r>
            <a:r>
              <a:rPr lang="ja-JP" altLang="en-US" sz="900" dirty="0" smtClean="0"/>
              <a:t>受賞</a:t>
            </a:r>
            <a:endParaRPr lang="ja-JP" altLang="en-US" sz="900" dirty="0"/>
          </a:p>
          <a:p>
            <a:pPr marL="0" indent="0">
              <a:buNone/>
            </a:pPr>
            <a:r>
              <a:rPr lang="en-US" altLang="ja-JP" sz="900" dirty="0"/>
              <a:t>2005 Arafura Games </a:t>
            </a:r>
            <a:r>
              <a:rPr lang="ja-JP" altLang="en-US" sz="900" dirty="0" smtClean="0"/>
              <a:t>出場</a:t>
            </a:r>
            <a:endParaRPr lang="ja-JP" altLang="en-US" sz="900" dirty="0"/>
          </a:p>
          <a:p>
            <a:pPr marL="0" indent="0">
              <a:buNone/>
            </a:pPr>
            <a:r>
              <a:rPr lang="en-US" altLang="ja-JP" sz="900" dirty="0"/>
              <a:t>2005 International Cup</a:t>
            </a:r>
            <a:r>
              <a:rPr lang="ja-JP" altLang="en-US" sz="900" dirty="0"/>
              <a:t>　</a:t>
            </a:r>
            <a:r>
              <a:rPr lang="ja-JP" altLang="en-US" sz="900" dirty="0" smtClean="0"/>
              <a:t>出場</a:t>
            </a:r>
            <a:endParaRPr lang="ja-JP" altLang="en-US" sz="900" dirty="0"/>
          </a:p>
          <a:p>
            <a:pPr marL="0" indent="0">
              <a:buNone/>
            </a:pPr>
            <a:r>
              <a:rPr lang="en-US" altLang="ja-JP" sz="900" dirty="0"/>
              <a:t>2007 </a:t>
            </a:r>
            <a:r>
              <a:rPr lang="en-US" altLang="ja-JP" sz="900" dirty="0" err="1"/>
              <a:t>Suthern</a:t>
            </a:r>
            <a:r>
              <a:rPr lang="en-US" altLang="ja-JP" sz="900" dirty="0"/>
              <a:t> Football League Heatherton FC</a:t>
            </a:r>
            <a:r>
              <a:rPr lang="ja-JP" altLang="en-US" sz="900" dirty="0"/>
              <a:t>　</a:t>
            </a:r>
            <a:r>
              <a:rPr lang="ja-JP" altLang="en-US" sz="900" dirty="0" smtClean="0"/>
              <a:t>所属</a:t>
            </a:r>
            <a:endParaRPr lang="ja-JP" altLang="en-US" sz="900" dirty="0"/>
          </a:p>
          <a:p>
            <a:pPr marL="0" indent="0">
              <a:buNone/>
            </a:pPr>
            <a:r>
              <a:rPr lang="en-US" altLang="ja-JP" sz="900" dirty="0"/>
              <a:t>2008 International Cup</a:t>
            </a:r>
            <a:r>
              <a:rPr lang="ja-JP" altLang="en-US" sz="900" dirty="0"/>
              <a:t>　</a:t>
            </a:r>
            <a:r>
              <a:rPr lang="ja-JP" altLang="en-US" sz="900" dirty="0" smtClean="0"/>
              <a:t>出場</a:t>
            </a:r>
            <a:endParaRPr lang="ja-JP" altLang="en-US" sz="900" dirty="0"/>
          </a:p>
          <a:p>
            <a:pPr marL="0" indent="0">
              <a:buNone/>
            </a:pPr>
            <a:r>
              <a:rPr lang="en-US" altLang="ja-JP" sz="900" dirty="0"/>
              <a:t>2011 International Cup</a:t>
            </a:r>
            <a:r>
              <a:rPr lang="ja-JP" altLang="en-US" sz="900" dirty="0"/>
              <a:t>　</a:t>
            </a:r>
            <a:r>
              <a:rPr lang="ja-JP" altLang="en-US" sz="900" dirty="0" smtClean="0"/>
              <a:t>出場</a:t>
            </a:r>
            <a:endParaRPr lang="ja-JP" altLang="en-US" sz="900" dirty="0"/>
          </a:p>
          <a:p>
            <a:pPr marL="0" indent="0">
              <a:buNone/>
            </a:pPr>
            <a:r>
              <a:rPr lang="en-US" altLang="ja-JP" sz="900" dirty="0"/>
              <a:t>2011 AFL Japan Top League Best12 </a:t>
            </a:r>
            <a:r>
              <a:rPr lang="ja-JP" altLang="en-US" sz="900" dirty="0" smtClean="0"/>
              <a:t>受賞</a:t>
            </a:r>
            <a:endParaRPr lang="ja-JP" altLang="en-US" sz="900" dirty="0"/>
          </a:p>
          <a:p>
            <a:pPr marL="0" indent="0">
              <a:buNone/>
            </a:pPr>
            <a:endParaRPr lang="ja-JP" altLang="en-US" sz="900" dirty="0"/>
          </a:p>
          <a:p>
            <a:pPr marL="0" indent="0">
              <a:buNone/>
            </a:pPr>
            <a:r>
              <a:rPr lang="ja-JP" altLang="en-US" sz="900" dirty="0"/>
              <a:t>資格等：</a:t>
            </a:r>
          </a:p>
          <a:p>
            <a:pPr marL="0" indent="0">
              <a:buNone/>
            </a:pPr>
            <a:r>
              <a:rPr lang="ja-JP" altLang="en-US" sz="900" dirty="0" smtClean="0"/>
              <a:t>​</a:t>
            </a:r>
            <a:r>
              <a:rPr lang="en-US" altLang="ja-JP" sz="900" dirty="0"/>
              <a:t>2007 AFL Umpire Basic Level</a:t>
            </a:r>
            <a:r>
              <a:rPr lang="ja-JP" altLang="en-US" sz="900" dirty="0" err="1"/>
              <a:t>、</a:t>
            </a:r>
            <a:r>
              <a:rPr lang="en-US" altLang="ja-JP" sz="900" dirty="0"/>
              <a:t>AFL Coaching Youth Level</a:t>
            </a:r>
          </a:p>
          <a:p>
            <a:pPr marL="0" indent="0">
              <a:buNone/>
            </a:pPr>
            <a:r>
              <a:rPr lang="en-US" altLang="ja-JP" sz="900" dirty="0" smtClean="0"/>
              <a:t>​</a:t>
            </a:r>
            <a:r>
              <a:rPr lang="en-US" altLang="ja-JP" sz="900" dirty="0"/>
              <a:t>2011 </a:t>
            </a:r>
            <a:r>
              <a:rPr lang="ja-JP" altLang="en-US" sz="900" dirty="0"/>
              <a:t>日本体育協会　スポーツリーダー</a:t>
            </a:r>
          </a:p>
          <a:p>
            <a:pPr marL="0" indent="0">
              <a:buNone/>
            </a:pPr>
            <a:r>
              <a:rPr lang="ja-JP" altLang="en-US" sz="900" dirty="0" smtClean="0"/>
              <a:t>　　　日本</a:t>
            </a:r>
            <a:r>
              <a:rPr lang="ja-JP" altLang="en-US" sz="900" dirty="0"/>
              <a:t>体育協会　アシスタントマネージャー</a:t>
            </a:r>
          </a:p>
        </p:txBody>
      </p:sp>
      <p:pic>
        <p:nvPicPr>
          <p:cNvPr id="5122" name="Picture 2" descr="C:\Users\Michito Sakaki\Desktop\キッズクラブWEB素材\IMG_3448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998888"/>
            <a:ext cx="1569917" cy="1569917"/>
          </a:xfrm>
          <a:prstGeom prst="rect">
            <a:avLst/>
          </a:prstGeom>
          <a:noFill/>
          <a:extLst>
            <a:ext uri="{909E8E84-426E-40DD-AFC4-6F175D3DCCD1}">
              <a14:hiddenFill xmlns:a14="http://schemas.microsoft.com/office/drawing/2010/main">
                <a:solidFill>
                  <a:srgbClr val="FFFFFF"/>
                </a:solidFill>
              </a14:hiddenFill>
            </a:ext>
          </a:extLst>
        </p:spPr>
      </p:pic>
      <p:sp>
        <p:nvSpPr>
          <p:cNvPr id="8" name="コンテンツ プレースホルダー 2"/>
          <p:cNvSpPr txBox="1">
            <a:spLocks/>
          </p:cNvSpPr>
          <p:nvPr/>
        </p:nvSpPr>
        <p:spPr>
          <a:xfrm>
            <a:off x="1115616" y="2998888"/>
            <a:ext cx="1368152" cy="71152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Font typeface="Symbol" pitchFamily="18" charset="2"/>
              <a:buNone/>
            </a:pPr>
            <a:r>
              <a:rPr lang="ja-JP" altLang="en-US" sz="2000" dirty="0" smtClean="0"/>
              <a:t>榊　道人</a:t>
            </a:r>
            <a:endParaRPr lang="en-US" altLang="ja-JP" sz="2000" dirty="0" smtClean="0"/>
          </a:p>
          <a:p>
            <a:pPr marL="0" indent="0">
              <a:buFont typeface="Symbol" pitchFamily="18" charset="2"/>
              <a:buNone/>
            </a:pPr>
            <a:r>
              <a:rPr lang="ja-JP" altLang="en-US" sz="1200" dirty="0" smtClean="0"/>
              <a:t>（さかき  みちと）</a:t>
            </a:r>
            <a:endParaRPr lang="ja-JP" altLang="en-US" sz="1200" dirty="0"/>
          </a:p>
        </p:txBody>
      </p:sp>
      <p:sp>
        <p:nvSpPr>
          <p:cNvPr id="9" name="コンテンツ プレースホルダー 2"/>
          <p:cNvSpPr txBox="1">
            <a:spLocks/>
          </p:cNvSpPr>
          <p:nvPr/>
        </p:nvSpPr>
        <p:spPr>
          <a:xfrm>
            <a:off x="5116799" y="2998888"/>
            <a:ext cx="1368152" cy="71152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Font typeface="Symbol" pitchFamily="18" charset="2"/>
              <a:buNone/>
            </a:pPr>
            <a:r>
              <a:rPr lang="ja-JP" altLang="en-US" sz="2000" dirty="0" smtClean="0"/>
              <a:t>久納　陽介</a:t>
            </a:r>
            <a:endParaRPr lang="en-US" altLang="ja-JP" sz="2000" dirty="0" smtClean="0"/>
          </a:p>
          <a:p>
            <a:pPr marL="0" indent="0">
              <a:buFont typeface="Symbol" pitchFamily="18" charset="2"/>
              <a:buNone/>
            </a:pPr>
            <a:r>
              <a:rPr lang="ja-JP" altLang="en-US" sz="1200" dirty="0" smtClean="0"/>
              <a:t>（くのう ようすけ）</a:t>
            </a:r>
            <a:endParaRPr lang="ja-JP" altLang="en-US" sz="12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2990481"/>
            <a:ext cx="1569918" cy="1569918"/>
          </a:xfrm>
          <a:prstGeom prst="rect">
            <a:avLst/>
          </a:prstGeom>
        </p:spPr>
      </p:pic>
    </p:spTree>
    <p:extLst>
      <p:ext uri="{BB962C8B-B14F-4D97-AF65-F5344CB8AC3E}">
        <p14:creationId xmlns:p14="http://schemas.microsoft.com/office/powerpoint/2010/main" val="28559195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834</TotalTime>
  <Words>126</Words>
  <Application>Microsoft Office PowerPoint</Application>
  <PresentationFormat>画面に合わせる (4:3)</PresentationFormat>
  <Paragraphs>73</Paragraphs>
  <Slides>10</Slides>
  <Notes>1</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ウェーブ</vt:lpstr>
      <vt:lpstr>オーストラリアンフットボール</vt:lpstr>
      <vt:lpstr>AFL Japan リカバリープログラム</vt:lpstr>
      <vt:lpstr>リカバリートレーニング</vt:lpstr>
      <vt:lpstr>積極休養の効果</vt:lpstr>
      <vt:lpstr>提供するプログラム</vt:lpstr>
      <vt:lpstr>AFL Japan クロストレーニングプログラム</vt:lpstr>
      <vt:lpstr>クロストレーニング</vt:lpstr>
      <vt:lpstr>提供するプログラム</vt:lpstr>
      <vt:lpstr>実施スタッフ</vt:lpstr>
      <vt:lpstr>お問い合わせ</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AFL Japan リカバリープログラム</dc:title>
  <dc:creator>Michito Sakaki</dc:creator>
  <cp:lastModifiedBy>Michito Sakaki</cp:lastModifiedBy>
  <cp:revision>26</cp:revision>
  <cp:lastPrinted>2013-07-02T00:18:23Z</cp:lastPrinted>
  <dcterms:created xsi:type="dcterms:W3CDTF">2013-04-09T03:01:05Z</dcterms:created>
  <dcterms:modified xsi:type="dcterms:W3CDTF">2014-01-30T02:43:49Z</dcterms:modified>
</cp:coreProperties>
</file>